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6" r:id="rId2"/>
    <p:sldId id="257" r:id="rId3"/>
    <p:sldId id="262" r:id="rId4"/>
    <p:sldId id="258" r:id="rId5"/>
    <p:sldId id="259" r:id="rId6"/>
    <p:sldId id="264" r:id="rId7"/>
    <p:sldId id="260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3" r:id="rId18"/>
    <p:sldId id="277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C35A8-DE8D-457B-B9FC-ECD8D8ABAE71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F98EC-60E2-4ECA-AB6D-C72EAA8B7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F98EC-60E2-4ECA-AB6D-C72EAA8B7B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8ECA-EADE-4978-8029-25902A8F24E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734B-DB10-4136-A8B0-AF861C49F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8ECA-EADE-4978-8029-25902A8F24E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734B-DB10-4136-A8B0-AF861C49F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8ECA-EADE-4978-8029-25902A8F24E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734B-DB10-4136-A8B0-AF861C49F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8ECA-EADE-4978-8029-25902A8F24E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734B-DB10-4136-A8B0-AF861C49F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8ECA-EADE-4978-8029-25902A8F24E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734B-DB10-4136-A8B0-AF861C49F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8ECA-EADE-4978-8029-25902A8F24E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734B-DB10-4136-A8B0-AF861C49F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8ECA-EADE-4978-8029-25902A8F24E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734B-DB10-4136-A8B0-AF861C49F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8ECA-EADE-4978-8029-25902A8F24E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734B-DB10-4136-A8B0-AF861C49F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8ECA-EADE-4978-8029-25902A8F24E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734B-DB10-4136-A8B0-AF861C49F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8ECA-EADE-4978-8029-25902A8F24E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734B-DB10-4136-A8B0-AF861C49F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8ECA-EADE-4978-8029-25902A8F24E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734B-DB10-4136-A8B0-AF861C49F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E8ECA-EADE-4978-8029-25902A8F24E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4734B-DB10-4136-A8B0-AF861C49F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err="1" smtClean="0"/>
              <a:t>Opto</a:t>
            </a:r>
            <a:r>
              <a:rPr lang="en-US" sz="3600" dirty="0" smtClean="0"/>
              <a:t> Electronics</a:t>
            </a:r>
          </a:p>
          <a:p>
            <a:pPr algn="ctr">
              <a:buNone/>
            </a:pPr>
            <a:r>
              <a:rPr lang="en-US" sz="3600" dirty="0" smtClean="0"/>
              <a:t>Lecturer # 04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Fiber Loses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Pulse broadening effect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499" y="3128271"/>
            <a:ext cx="4725001" cy="1469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Intermodal dispersion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dispersion b/w two modes caused by the difference in propagation time for different modes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Intermodal dispersion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train of light pluses  is transmitted through a 400-m fiber with </a:t>
            </a:r>
            <a:r>
              <a:rPr lang="en-US" dirty="0" err="1" smtClean="0"/>
              <a:t>n</a:t>
            </a:r>
            <a:r>
              <a:rPr lang="en-US" sz="2400" dirty="0" err="1" smtClean="0"/>
              <a:t>core</a:t>
            </a:r>
            <a:r>
              <a:rPr lang="en-US" sz="2400" dirty="0" smtClean="0"/>
              <a:t>=</a:t>
            </a:r>
            <a:r>
              <a:rPr lang="en-US" dirty="0" smtClean="0"/>
              <a:t>1.4  and </a:t>
            </a:r>
            <a:r>
              <a:rPr lang="en-US" dirty="0" err="1" smtClean="0"/>
              <a:t>n</a:t>
            </a:r>
            <a:r>
              <a:rPr lang="en-US" sz="2400" dirty="0" err="1" smtClean="0"/>
              <a:t>clad</a:t>
            </a:r>
            <a:r>
              <a:rPr lang="en-US" sz="2400" dirty="0" smtClean="0"/>
              <a:t>=</a:t>
            </a:r>
            <a:r>
              <a:rPr lang="en-US" dirty="0" smtClean="0"/>
              <a:t>1.36.</a:t>
            </a:r>
          </a:p>
          <a:p>
            <a:pPr>
              <a:buNone/>
            </a:pPr>
            <a:r>
              <a:rPr lang="en-US" dirty="0" smtClean="0"/>
              <a:t> a</a:t>
            </a:r>
            <a:r>
              <a:rPr lang="en-US" dirty="0" smtClean="0">
                <a:solidFill>
                  <a:srgbClr val="FF0000"/>
                </a:solidFill>
              </a:rPr>
              <a:t>) sketch the output pulse for </a:t>
            </a:r>
          </a:p>
          <a:p>
            <a:r>
              <a:rPr lang="en-US" dirty="0" smtClean="0"/>
              <a:t>10Mb/s data rate</a:t>
            </a:r>
          </a:p>
          <a:p>
            <a:r>
              <a:rPr lang="en-US" dirty="0" smtClean="0"/>
              <a:t>20Mb/s data rate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en-US" dirty="0" smtClean="0">
                <a:solidFill>
                  <a:srgbClr val="FF0000"/>
                </a:solidFill>
              </a:rPr>
              <a:t>) find Dispersion per Km</a:t>
            </a:r>
          </a:p>
          <a:p>
            <a:pPr>
              <a:buNone/>
            </a:pPr>
            <a:r>
              <a:rPr lang="en-US" dirty="0" smtClean="0"/>
              <a:t>Assume that input pulse is of near-zero with</a:t>
            </a:r>
          </a:p>
          <a:p>
            <a:pPr>
              <a:buNone/>
            </a:pPr>
            <a:r>
              <a:rPr lang="en-US" dirty="0" smtClean="0"/>
              <a:t>   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dispersion=52.6 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400-m fiber cannot be used at 20Mb/s data rate </a:t>
            </a:r>
          </a:p>
          <a:p>
            <a:pPr>
              <a:buNone/>
            </a:pPr>
            <a:r>
              <a:rPr lang="en-US" dirty="0" smtClean="0"/>
              <a:t>without special reshaping of pulses after </a:t>
            </a:r>
          </a:p>
          <a:p>
            <a:pPr>
              <a:buNone/>
            </a:pPr>
            <a:r>
              <a:rPr lang="en-US" dirty="0" smtClean="0"/>
              <a:t>approximately 200m.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Larger acceptance angle, make it easy  to inject</a:t>
            </a:r>
          </a:p>
          <a:p>
            <a:pPr>
              <a:buNone/>
            </a:pPr>
            <a:r>
              <a:rPr lang="en-US" dirty="0" smtClean="0"/>
              <a:t>power into a fiber but cause dispersion.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219200"/>
          </a:xfrm>
        </p:spPr>
        <p:txBody>
          <a:bodyPr/>
          <a:lstStyle/>
          <a:p>
            <a:r>
              <a:rPr lang="en-US" dirty="0" err="1" smtClean="0"/>
              <a:t>Interamodal</a:t>
            </a:r>
            <a:r>
              <a:rPr lang="en-US" dirty="0" smtClean="0"/>
              <a:t> Dispersion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590800"/>
            <a:ext cx="7543800" cy="3962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Light in  fiber consists of group of frequencies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Interamodal</a:t>
            </a:r>
            <a:r>
              <a:rPr lang="en-US" dirty="0" smtClean="0">
                <a:solidFill>
                  <a:schemeClr val="tx1"/>
                </a:solidFill>
              </a:rPr>
              <a:t> Dispersion related to </a:t>
            </a:r>
            <a:r>
              <a:rPr lang="en-US" dirty="0" smtClean="0">
                <a:solidFill>
                  <a:srgbClr val="FF0000"/>
                </a:solidFill>
              </a:rPr>
              <a:t>line with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Interamodal</a:t>
            </a:r>
            <a:r>
              <a:rPr lang="en-US" dirty="0" smtClean="0">
                <a:solidFill>
                  <a:schemeClr val="tx1"/>
                </a:solidFill>
              </a:rPr>
              <a:t> Dispersion , in </a:t>
            </a:r>
            <a:r>
              <a:rPr lang="en-US" dirty="0" smtClean="0">
                <a:solidFill>
                  <a:srgbClr val="FF0000"/>
                </a:solidFill>
              </a:rPr>
              <a:t>single mode and multi mode fiber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Minimum intermodal  dispersion wavelength is </a:t>
            </a:r>
            <a:r>
              <a:rPr lang="en-US" dirty="0" smtClean="0">
                <a:solidFill>
                  <a:srgbClr val="FF0000"/>
                </a:solidFill>
              </a:rPr>
              <a:t>about 1300nm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Choice of wavelength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better performance, choice of wavelength must be based on </a:t>
            </a:r>
            <a:r>
              <a:rPr lang="en-US" dirty="0" smtClean="0">
                <a:solidFill>
                  <a:srgbClr val="FF0000"/>
                </a:solidFill>
              </a:rPr>
              <a:t>minimizing loss and Dispersion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Choice of wavelength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First Window(820nm-880nm)</a:t>
            </a:r>
          </a:p>
          <a:p>
            <a:pPr eaLnBrk="1" hangingPunct="1"/>
            <a:r>
              <a:rPr lang="en-US" dirty="0" smtClean="0"/>
              <a:t>Second Window(1200nm-1320)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Third Window(1550nm-1610nm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Choice of wavelength</a:t>
            </a:r>
          </a:p>
        </p:txBody>
      </p:sp>
      <p:pic>
        <p:nvPicPr>
          <p:cNvPr id="11267" name="Content Placeholder 3" descr="Screenshot-3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600200"/>
            <a:ext cx="731202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Optical Fiber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Multimode Step index</a:t>
            </a:r>
            <a:r>
              <a:rPr lang="en-US" dirty="0" smtClean="0"/>
              <a:t>(intermodal dispersion+ </a:t>
            </a:r>
            <a:r>
              <a:rPr lang="en-US" dirty="0" err="1" smtClean="0"/>
              <a:t>interamodal</a:t>
            </a:r>
            <a:r>
              <a:rPr lang="en-US" dirty="0" smtClean="0"/>
              <a:t> dispersion)</a:t>
            </a:r>
          </a:p>
          <a:p>
            <a:r>
              <a:rPr lang="en-US" dirty="0" smtClean="0"/>
              <a:t>For short distance only</a:t>
            </a:r>
          </a:p>
          <a:p>
            <a:r>
              <a:rPr lang="en-US" dirty="0" smtClean="0"/>
              <a:t>Less length bandwidth product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Single mode Step index(</a:t>
            </a:r>
            <a:r>
              <a:rPr lang="en-US" dirty="0" err="1" smtClean="0"/>
              <a:t>interamodal</a:t>
            </a:r>
            <a:r>
              <a:rPr lang="en-US" dirty="0" smtClean="0"/>
              <a:t> dispersion)</a:t>
            </a:r>
          </a:p>
          <a:p>
            <a:r>
              <a:rPr lang="en-US" dirty="0" smtClean="0"/>
              <a:t>Lowest loss highest data rate fiber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Multimode graded index(</a:t>
            </a:r>
            <a:r>
              <a:rPr lang="en-US" dirty="0" smtClean="0"/>
              <a:t>less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intermodal dispersion+ </a:t>
            </a:r>
            <a:r>
              <a:rPr lang="en-US" dirty="0" err="1" smtClean="0"/>
              <a:t>Interamodal</a:t>
            </a:r>
            <a:r>
              <a:rPr lang="en-US" dirty="0" smtClean="0"/>
              <a:t> dispersion)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 shifted fibers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Constructed so the minimum  dispersion shifted towards 1550nm-1610nm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Lecturer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causes of </a:t>
            </a:r>
            <a:r>
              <a:rPr lang="en-US" dirty="0" smtClean="0">
                <a:solidFill>
                  <a:srgbClr val="FF0000"/>
                </a:solidFill>
              </a:rPr>
              <a:t>fiber energy loss and dispersion</a:t>
            </a:r>
          </a:p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iber energy loss and dispersion, </a:t>
            </a:r>
            <a:r>
              <a:rPr lang="en-US" dirty="0" smtClean="0"/>
              <a:t>effect on optical communication performance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Reason, some wavelengths are preferred over other 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Attenuation </a:t>
            </a:r>
            <a:r>
              <a:rPr lang="en-US" b="1" dirty="0" smtClean="0"/>
              <a:t>/fiber Loss</a:t>
            </a:r>
          </a:p>
          <a:p>
            <a:pPr>
              <a:buNone/>
            </a:pPr>
            <a:r>
              <a:rPr lang="en-US" dirty="0" smtClean="0"/>
              <a:t>Determine, Repeater less separation between</a:t>
            </a:r>
          </a:p>
          <a:p>
            <a:pPr>
              <a:buNone/>
            </a:pPr>
            <a:r>
              <a:rPr lang="en-US" dirty="0" smtClean="0"/>
              <a:t>sender and receiver and </a:t>
            </a:r>
            <a:r>
              <a:rPr lang="en-US" dirty="0"/>
              <a:t>System </a:t>
            </a:r>
            <a:r>
              <a:rPr lang="en-US" dirty="0" smtClean="0"/>
              <a:t>cost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Loss=p</a:t>
            </a:r>
            <a:r>
              <a:rPr lang="en-US" sz="2000" dirty="0" smtClean="0"/>
              <a:t>out</a:t>
            </a:r>
            <a:r>
              <a:rPr lang="en-US" dirty="0" smtClean="0"/>
              <a:t>/p</a:t>
            </a:r>
            <a:r>
              <a:rPr lang="en-US" sz="2000" dirty="0" smtClean="0"/>
              <a:t>in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b="1" dirty="0"/>
              <a:t>In </a:t>
            </a:r>
            <a:r>
              <a:rPr lang="en-US" b="1" dirty="0" smtClean="0"/>
              <a:t>Decibels </a:t>
            </a:r>
            <a:endParaRPr lang="en-US" b="1" dirty="0"/>
          </a:p>
          <a:p>
            <a:r>
              <a:rPr lang="en-US" dirty="0" smtClean="0"/>
              <a:t>Loss=10log(p</a:t>
            </a:r>
            <a:r>
              <a:rPr lang="en-US" sz="2000" dirty="0" smtClean="0"/>
              <a:t>out</a:t>
            </a:r>
            <a:r>
              <a:rPr lang="en-US" dirty="0" smtClean="0"/>
              <a:t>/p</a:t>
            </a:r>
            <a:r>
              <a:rPr lang="en-US" sz="2000" dirty="0" smtClean="0"/>
              <a:t>in)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Fiber Losses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Material Loses</a:t>
            </a:r>
          </a:p>
          <a:p>
            <a:r>
              <a:rPr lang="en-US" dirty="0" smtClean="0"/>
              <a:t>Intrinsic Absorption/Atomic structure of </a:t>
            </a:r>
            <a:r>
              <a:rPr lang="en-US" smtClean="0"/>
              <a:t>material </a:t>
            </a:r>
            <a:r>
              <a:rPr lang="en-US" smtClean="0"/>
              <a:t>itself</a:t>
            </a:r>
          </a:p>
          <a:p>
            <a:endParaRPr lang="en-US" dirty="0" smtClean="0"/>
          </a:p>
          <a:p>
            <a:r>
              <a:rPr lang="en-US" dirty="0" smtClean="0"/>
              <a:t>Extrinsic Absorption/Due to metal impurity i.e. Cr, Cu, OH ions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533400" y="0"/>
            <a:ext cx="9677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Fiber Losses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Scattering Losses</a:t>
            </a:r>
          </a:p>
          <a:p>
            <a:pPr>
              <a:buNone/>
            </a:pPr>
            <a:r>
              <a:rPr lang="en-US" dirty="0" smtClean="0"/>
              <a:t>Related to Fiber material and mechanical</a:t>
            </a:r>
            <a:endParaRPr lang="en-US" dirty="0"/>
          </a:p>
          <a:p>
            <a:pPr>
              <a:buNone/>
            </a:pPr>
            <a:r>
              <a:rPr lang="en-US" dirty="0" smtClean="0"/>
              <a:t>Imperfections/</a:t>
            </a:r>
          </a:p>
          <a:p>
            <a:pPr>
              <a:buNone/>
            </a:pPr>
            <a:r>
              <a:rPr lang="en-US" dirty="0" smtClean="0"/>
              <a:t>Light scattered by abstraction/density variation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Scattering Losses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Scattering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Rayleigh scattering/ when </a:t>
            </a:r>
            <a:r>
              <a:rPr lang="en-US" dirty="0" err="1" smtClean="0"/>
              <a:t>obstraction</a:t>
            </a:r>
            <a:r>
              <a:rPr lang="en-US" dirty="0" smtClean="0"/>
              <a:t> size&lt; wavelength</a:t>
            </a:r>
          </a:p>
          <a:p>
            <a:endParaRPr lang="en-US" dirty="0" smtClean="0"/>
          </a:p>
          <a:p>
            <a:r>
              <a:rPr lang="en-US" dirty="0" smtClean="0"/>
              <a:t>Mie scattering/ when </a:t>
            </a:r>
            <a:r>
              <a:rPr lang="en-US" dirty="0" err="1" smtClean="0"/>
              <a:t>obstraction</a:t>
            </a:r>
            <a:r>
              <a:rPr lang="en-US" dirty="0" smtClean="0"/>
              <a:t> size&gt; wavelength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Waveguide/</a:t>
            </a:r>
            <a:r>
              <a:rPr lang="en-US" dirty="0" err="1" smtClean="0"/>
              <a:t>microbend</a:t>
            </a:r>
            <a:r>
              <a:rPr lang="en-US" dirty="0" smtClean="0"/>
              <a:t> loss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1600200"/>
            <a:ext cx="7543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343</Words>
  <Application>Microsoft Office PowerPoint</Application>
  <PresentationFormat>On-screen Show (4:3)</PresentationFormat>
  <Paragraphs>76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Lecturer objective</vt:lpstr>
      <vt:lpstr>  </vt:lpstr>
      <vt:lpstr> Fiber Losses  </vt:lpstr>
      <vt:lpstr>Slide 5</vt:lpstr>
      <vt:lpstr> Fiber Losses  </vt:lpstr>
      <vt:lpstr> Scattering Losses </vt:lpstr>
      <vt:lpstr>Types of Scattering </vt:lpstr>
      <vt:lpstr> Waveguide/microbend loss </vt:lpstr>
      <vt:lpstr>Dispersion</vt:lpstr>
      <vt:lpstr>Intermodal dispersion </vt:lpstr>
      <vt:lpstr>Intermodal dispersion</vt:lpstr>
      <vt:lpstr>Conclusion </vt:lpstr>
      <vt:lpstr>Interamodal Dispersion</vt:lpstr>
      <vt:lpstr>Choice of wavelength </vt:lpstr>
      <vt:lpstr>Choice of wavelength</vt:lpstr>
      <vt:lpstr>Choice of wavelength</vt:lpstr>
      <vt:lpstr>Choice of Optical Fiber</vt:lpstr>
      <vt:lpstr>Dispersion shifted fibers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Fiber Losess </dc:title>
  <dc:creator>tasleem</dc:creator>
  <cp:lastModifiedBy>tasleem</cp:lastModifiedBy>
  <cp:revision>50</cp:revision>
  <dcterms:created xsi:type="dcterms:W3CDTF">2013-09-21T10:24:32Z</dcterms:created>
  <dcterms:modified xsi:type="dcterms:W3CDTF">2013-09-23T05:36:47Z</dcterms:modified>
</cp:coreProperties>
</file>